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345" r:id="rId2"/>
    <p:sldId id="354" r:id="rId3"/>
    <p:sldId id="363" r:id="rId4"/>
    <p:sldId id="368" r:id="rId5"/>
    <p:sldId id="355" r:id="rId6"/>
    <p:sldId id="374" r:id="rId7"/>
    <p:sldId id="361" r:id="rId8"/>
    <p:sldId id="370" r:id="rId9"/>
    <p:sldId id="367" r:id="rId10"/>
    <p:sldId id="371" r:id="rId11"/>
    <p:sldId id="372" r:id="rId12"/>
    <p:sldId id="373" r:id="rId13"/>
    <p:sldId id="356" r:id="rId14"/>
    <p:sldId id="357" r:id="rId15"/>
    <p:sldId id="375" r:id="rId16"/>
    <p:sldId id="376" r:id="rId17"/>
    <p:sldId id="353" r:id="rId18"/>
  </p:sldIdLst>
  <p:sldSz cx="9144000" cy="6858000" type="screen4x3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a Louw" initials="DL" lastIdx="2" clrIdx="0"/>
  <p:cmAuthor id="2" name="Patsy Scherman" initials="PS" lastIdx="1" clrIdx="1">
    <p:extLst>
      <p:ext uri="{19B8F6BF-5375-455C-9EA6-DF929625EA0E}">
        <p15:presenceInfo xmlns:p15="http://schemas.microsoft.com/office/powerpoint/2012/main" userId="Patsy Scher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00FF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4-26T16:06:57.246" idx="1">
    <p:pos x="5251" y="200"/>
    <p:text>correct as for previous slide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5C35-2AC1-4B14-BFFF-986383B1EDD3}" type="datetimeFigureOut">
              <a:rPr lang="en-ZA" smtClean="0"/>
              <a:t>2018/04/30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41EB-ACAB-491B-99FA-DBE8E5917E2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601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ED7D1-EDB0-4220-B78A-46ADB4CA27F0}" type="datetimeFigureOut">
              <a:rPr lang="en-ZA" smtClean="0"/>
              <a:t>2018/04/30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CC48-ECC4-4A0C-94FE-2DA2AD86A05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09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40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AE3A14-D1F7-4FF1-942C-F15B0E6FA3F6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8F5B67-BC31-4BB8-886B-173367E6D3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5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65585C-0E1F-4AF6-99D6-226600BE5C21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E9248-8009-4D9A-BA3A-ACEA5A797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7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AF1AC7-75C7-44B1-B01E-244158A60B9C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E98B98-64FC-48B7-8E14-0F1E460A80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98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5B4D783-A665-45AB-94A2-BADD282339D2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74BB2-48CC-40A8-BF08-2589F032C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0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D4997B-D25E-48A9-8410-AAECBDB37CB0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20D22E-DA1D-4597-A4E1-E45B00E8C0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26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EEE2EA-2BAC-4EE0-B860-8E2DEA9B2123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DC69A-5FAB-4314-AA5A-72A2812814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1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A19A440-010B-411A-86E7-54018A96696D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21D6AC-38CA-46F0-8386-6810902C2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23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0B7644-B752-49C8-B87E-D9B52AF5B553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8456ED-0C6A-4997-BC3E-8E335E254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3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317481C-6923-468F-8691-612978CB12F7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8795DC-5C6D-4F54-864D-DA872082B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4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74046EE-0EE6-4139-9260-FA23EDC6CDAB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3E606-5A05-41FC-B1FD-F5AA7D983E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7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B0F2626-29CA-4C1E-9D23-D72761B3C513}" type="datetimeFigureOut">
              <a:rPr lang="en-US"/>
              <a:pPr>
                <a:defRPr/>
              </a:pPr>
              <a:t>2018/04/30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754A25-D373-4572-B1AC-CAF63B008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4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6485" y="1529142"/>
            <a:ext cx="6376027" cy="1067552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WP 11004: PSC MEETING 4, </a:t>
            </a:r>
            <a:b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15 MAY 2018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395085" y="2575878"/>
            <a:ext cx="6773164" cy="2979641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CATCHMENT:</a:t>
            </a:r>
          </a:p>
          <a:p>
            <a:pPr marL="0" indent="0" algn="ctr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GROUNDWATER RQOs</a:t>
            </a:r>
            <a:endParaRPr lang="en-Z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" y="1348836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" y="3027064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4" y="494697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0154" y="5555519"/>
            <a:ext cx="46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Karim Sami</a:t>
            </a:r>
            <a:endParaRPr lang="en-ZA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C7FA-4D93-43C9-A3A7-246B753E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46" y="254128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RQOs - ABSTRACTION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D9EE07-1C20-445F-B071-209DF63E9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733256"/>
              </p:ext>
            </p:extLst>
          </p:nvPr>
        </p:nvGraphicFramePr>
        <p:xfrm>
          <a:off x="639191" y="2455005"/>
          <a:ext cx="8229598" cy="4075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573">
                  <a:extLst>
                    <a:ext uri="{9D8B030D-6E8A-4147-A177-3AD203B41FA5}">
                      <a16:colId xmlns:a16="http://schemas.microsoft.com/office/drawing/2014/main" val="2390077893"/>
                    </a:ext>
                  </a:extLst>
                </a:gridCol>
                <a:gridCol w="1395673">
                  <a:extLst>
                    <a:ext uri="{9D8B030D-6E8A-4147-A177-3AD203B41FA5}">
                      <a16:colId xmlns:a16="http://schemas.microsoft.com/office/drawing/2014/main" val="30611046"/>
                    </a:ext>
                  </a:extLst>
                </a:gridCol>
                <a:gridCol w="1376870">
                  <a:extLst>
                    <a:ext uri="{9D8B030D-6E8A-4147-A177-3AD203B41FA5}">
                      <a16:colId xmlns:a16="http://schemas.microsoft.com/office/drawing/2014/main" val="154018537"/>
                    </a:ext>
                  </a:extLst>
                </a:gridCol>
                <a:gridCol w="1362340">
                  <a:extLst>
                    <a:ext uri="{9D8B030D-6E8A-4147-A177-3AD203B41FA5}">
                      <a16:colId xmlns:a16="http://schemas.microsoft.com/office/drawing/2014/main" val="946419354"/>
                    </a:ext>
                  </a:extLst>
                </a:gridCol>
                <a:gridCol w="1366614">
                  <a:extLst>
                    <a:ext uri="{9D8B030D-6E8A-4147-A177-3AD203B41FA5}">
                      <a16:colId xmlns:a16="http://schemas.microsoft.com/office/drawing/2014/main" val="775090835"/>
                    </a:ext>
                  </a:extLst>
                </a:gridCol>
                <a:gridCol w="1396528">
                  <a:extLst>
                    <a:ext uri="{9D8B030D-6E8A-4147-A177-3AD203B41FA5}">
                      <a16:colId xmlns:a16="http://schemas.microsoft.com/office/drawing/2014/main" val="16960672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T31F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users to comply with existing allocation schedules, including the GA and Schedule 1,  and individual licence conditions within the Harvest Potential 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Due to groundwater contribution to baseflow, abstraction within 100 m of perennial rivers should be  restricted to use less than the GA .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Water level monitoring required near Cedarville and areas of high abstraction. No downward trend of static water level should be seen over a period of 5 years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 water quality monitoring required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The Allocable groundwater is 5.487 Mm</a:t>
                      </a:r>
                      <a:r>
                        <a:rPr lang="en-GB" sz="1600" baseline="30000" dirty="0">
                          <a:effectLst/>
                        </a:rPr>
                        <a:t>3</a:t>
                      </a:r>
                      <a:r>
                        <a:rPr lang="en-GB" sz="1600" dirty="0">
                          <a:effectLst/>
                        </a:rPr>
                        <a:t>/a 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5718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68C6DF-F8E8-4A43-9B69-571A17615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79596"/>
              </p:ext>
            </p:extLst>
          </p:nvPr>
        </p:nvGraphicFramePr>
        <p:xfrm>
          <a:off x="639191" y="1201164"/>
          <a:ext cx="8229598" cy="856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573">
                  <a:extLst>
                    <a:ext uri="{9D8B030D-6E8A-4147-A177-3AD203B41FA5}">
                      <a16:colId xmlns:a16="http://schemas.microsoft.com/office/drawing/2014/main" val="1465566643"/>
                    </a:ext>
                  </a:extLst>
                </a:gridCol>
                <a:gridCol w="5501498">
                  <a:extLst>
                    <a:ext uri="{9D8B030D-6E8A-4147-A177-3AD203B41FA5}">
                      <a16:colId xmlns:a16="http://schemas.microsoft.com/office/drawing/2014/main" val="1188477707"/>
                    </a:ext>
                  </a:extLst>
                </a:gridCol>
                <a:gridCol w="1396527">
                  <a:extLst>
                    <a:ext uri="{9D8B030D-6E8A-4147-A177-3AD203B41FA5}">
                      <a16:colId xmlns:a16="http://schemas.microsoft.com/office/drawing/2014/main" val="389734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Quat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Groundwater </a:t>
                      </a:r>
                      <a:r>
                        <a:rPr lang="en-GB" sz="2000" dirty="0">
                          <a:effectLst/>
                        </a:rPr>
                        <a:t>narrative</a:t>
                      </a:r>
                      <a:r>
                        <a:rPr lang="en-GB" sz="1800" dirty="0">
                          <a:effectLst/>
                        </a:rPr>
                        <a:t> RQO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Groundwater numerical RQO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5410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C8E97B-B298-49EA-89E5-53D59C2F1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57552"/>
              </p:ext>
            </p:extLst>
          </p:nvPr>
        </p:nvGraphicFramePr>
        <p:xfrm>
          <a:off x="639191" y="2118328"/>
          <a:ext cx="6853562" cy="271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074">
                  <a:extLst>
                    <a:ext uri="{9D8B030D-6E8A-4147-A177-3AD203B41FA5}">
                      <a16:colId xmlns:a16="http://schemas.microsoft.com/office/drawing/2014/main" val="1214737360"/>
                    </a:ext>
                  </a:extLst>
                </a:gridCol>
                <a:gridCol w="1347350">
                  <a:extLst>
                    <a:ext uri="{9D8B030D-6E8A-4147-A177-3AD203B41FA5}">
                      <a16:colId xmlns:a16="http://schemas.microsoft.com/office/drawing/2014/main" val="558525849"/>
                    </a:ext>
                  </a:extLst>
                </a:gridCol>
                <a:gridCol w="1381000">
                  <a:extLst>
                    <a:ext uri="{9D8B030D-6E8A-4147-A177-3AD203B41FA5}">
                      <a16:colId xmlns:a16="http://schemas.microsoft.com/office/drawing/2014/main" val="3503715938"/>
                    </a:ext>
                  </a:extLst>
                </a:gridCol>
                <a:gridCol w="1366426">
                  <a:extLst>
                    <a:ext uri="{9D8B030D-6E8A-4147-A177-3AD203B41FA5}">
                      <a16:colId xmlns:a16="http://schemas.microsoft.com/office/drawing/2014/main" val="3719846585"/>
                    </a:ext>
                  </a:extLst>
                </a:gridCol>
                <a:gridCol w="1370712">
                  <a:extLst>
                    <a:ext uri="{9D8B030D-6E8A-4147-A177-3AD203B41FA5}">
                      <a16:colId xmlns:a16="http://schemas.microsoft.com/office/drawing/2014/main" val="32568590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Abstraction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Baseflow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Level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Water Quality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02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F3D8F4-4F93-43A6-A0F4-8D763FA440C7}"/>
              </a:ext>
            </a:extLst>
          </p:cNvPr>
          <p:cNvSpPr txBox="1"/>
          <p:nvPr/>
        </p:nvSpPr>
        <p:spPr>
          <a:xfrm>
            <a:off x="7492753" y="4106008"/>
            <a:ext cx="1484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FFFF00"/>
                </a:solidFill>
              </a:rPr>
              <a:t>Allocable = 65% of Aquifer recharge - Reserve</a:t>
            </a:r>
          </a:p>
        </p:txBody>
      </p:sp>
    </p:spTree>
    <p:extLst>
      <p:ext uri="{BB962C8B-B14F-4D97-AF65-F5344CB8AC3E}">
        <p14:creationId xmlns:p14="http://schemas.microsoft.com/office/powerpoint/2010/main" val="233584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3F02-021E-49D4-906F-C8B07B59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884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BASEFLOW REDUCTION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1E2473-231D-46F2-9B20-6D879BCB7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0" y="960323"/>
            <a:ext cx="8203014" cy="5800961"/>
          </a:xfrm>
        </p:spPr>
      </p:pic>
    </p:spTree>
    <p:extLst>
      <p:ext uri="{BB962C8B-B14F-4D97-AF65-F5344CB8AC3E}">
        <p14:creationId xmlns:p14="http://schemas.microsoft.com/office/powerpoint/2010/main" val="125767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CC0A-538C-4190-9420-5A12167B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30" y="272243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RQOs- BASEFLOW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B40FB1-125A-4CDC-871D-11E535C21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906251"/>
              </p:ext>
            </p:extLst>
          </p:nvPr>
        </p:nvGraphicFramePr>
        <p:xfrm>
          <a:off x="639191" y="2489421"/>
          <a:ext cx="8220720" cy="4096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136">
                  <a:extLst>
                    <a:ext uri="{9D8B030D-6E8A-4147-A177-3AD203B41FA5}">
                      <a16:colId xmlns:a16="http://schemas.microsoft.com/office/drawing/2014/main" val="1917560920"/>
                    </a:ext>
                  </a:extLst>
                </a:gridCol>
                <a:gridCol w="1394167">
                  <a:extLst>
                    <a:ext uri="{9D8B030D-6E8A-4147-A177-3AD203B41FA5}">
                      <a16:colId xmlns:a16="http://schemas.microsoft.com/office/drawing/2014/main" val="2067833063"/>
                    </a:ext>
                  </a:extLst>
                </a:gridCol>
                <a:gridCol w="1375384">
                  <a:extLst>
                    <a:ext uri="{9D8B030D-6E8A-4147-A177-3AD203B41FA5}">
                      <a16:colId xmlns:a16="http://schemas.microsoft.com/office/drawing/2014/main" val="3725812064"/>
                    </a:ext>
                  </a:extLst>
                </a:gridCol>
                <a:gridCol w="1360872">
                  <a:extLst>
                    <a:ext uri="{9D8B030D-6E8A-4147-A177-3AD203B41FA5}">
                      <a16:colId xmlns:a16="http://schemas.microsoft.com/office/drawing/2014/main" val="1675356859"/>
                    </a:ext>
                  </a:extLst>
                </a:gridCol>
                <a:gridCol w="1365140">
                  <a:extLst>
                    <a:ext uri="{9D8B030D-6E8A-4147-A177-3AD203B41FA5}">
                      <a16:colId xmlns:a16="http://schemas.microsoft.com/office/drawing/2014/main" val="2985826452"/>
                    </a:ext>
                  </a:extLst>
                </a:gridCol>
                <a:gridCol w="1395021">
                  <a:extLst>
                    <a:ext uri="{9D8B030D-6E8A-4147-A177-3AD203B41FA5}">
                      <a16:colId xmlns:a16="http://schemas.microsoft.com/office/drawing/2014/main" val="863242198"/>
                    </a:ext>
                  </a:extLst>
                </a:gridCol>
              </a:tblGrid>
              <a:tr h="409633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T35C, T35F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All users to comply with existing allocation schedules and individual licence conditions within the Harvest Potential 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Due to baseflow depletion, further SFR activities should be avoided, especially, within 100 m of perennial stream.  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Due to the low groundwater use and low aquifer contribution to baseflow, monitoring not required 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Some boreholes may have elevated natural nitrate and fluoride levels, so nitrate and fluoride need to be tested for domestic boreholes. Insufficient data exists, and data collection is required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Low flows at T3H009 should not be less than an average of 8.92 Mm</a:t>
                      </a:r>
                      <a:r>
                        <a:rPr lang="en-GB" sz="1400" baseline="30000" dirty="0">
                          <a:effectLst/>
                        </a:rPr>
                        <a:t>3</a:t>
                      </a:r>
                      <a:r>
                        <a:rPr lang="en-GB" sz="1400" dirty="0">
                          <a:effectLst/>
                        </a:rPr>
                        <a:t>/a for T35C.</a:t>
                      </a:r>
                      <a:endParaRPr lang="en-ZA" sz="14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T35F is ungauged and cannot be monitored by flow measurements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0937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990CA9-3AA1-4DA7-8374-33FB9A1DC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24305"/>
              </p:ext>
            </p:extLst>
          </p:nvPr>
        </p:nvGraphicFramePr>
        <p:xfrm>
          <a:off x="639191" y="1162018"/>
          <a:ext cx="8229598" cy="856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573">
                  <a:extLst>
                    <a:ext uri="{9D8B030D-6E8A-4147-A177-3AD203B41FA5}">
                      <a16:colId xmlns:a16="http://schemas.microsoft.com/office/drawing/2014/main" val="1465566643"/>
                    </a:ext>
                  </a:extLst>
                </a:gridCol>
                <a:gridCol w="5501498">
                  <a:extLst>
                    <a:ext uri="{9D8B030D-6E8A-4147-A177-3AD203B41FA5}">
                      <a16:colId xmlns:a16="http://schemas.microsoft.com/office/drawing/2014/main" val="1188477707"/>
                    </a:ext>
                  </a:extLst>
                </a:gridCol>
                <a:gridCol w="1396527">
                  <a:extLst>
                    <a:ext uri="{9D8B030D-6E8A-4147-A177-3AD203B41FA5}">
                      <a16:colId xmlns:a16="http://schemas.microsoft.com/office/drawing/2014/main" val="389734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Quat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Groundwater </a:t>
                      </a:r>
                      <a:r>
                        <a:rPr lang="en-GB" sz="2000" dirty="0">
                          <a:effectLst/>
                        </a:rPr>
                        <a:t>narrative</a:t>
                      </a:r>
                      <a:r>
                        <a:rPr lang="en-GB" sz="1800" dirty="0">
                          <a:effectLst/>
                        </a:rPr>
                        <a:t> RQO</a:t>
                      </a:r>
                      <a:endParaRPr lang="en-Z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Groundwater numerical RQO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5410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D4681D-8972-4449-965C-632652AAD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39498"/>
              </p:ext>
            </p:extLst>
          </p:nvPr>
        </p:nvGraphicFramePr>
        <p:xfrm>
          <a:off x="639191" y="2118328"/>
          <a:ext cx="6853562" cy="271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494">
                  <a:extLst>
                    <a:ext uri="{9D8B030D-6E8A-4147-A177-3AD203B41FA5}">
                      <a16:colId xmlns:a16="http://schemas.microsoft.com/office/drawing/2014/main" val="1214737360"/>
                    </a:ext>
                  </a:extLst>
                </a:gridCol>
                <a:gridCol w="1413930">
                  <a:extLst>
                    <a:ext uri="{9D8B030D-6E8A-4147-A177-3AD203B41FA5}">
                      <a16:colId xmlns:a16="http://schemas.microsoft.com/office/drawing/2014/main" val="558525849"/>
                    </a:ext>
                  </a:extLst>
                </a:gridCol>
                <a:gridCol w="1381000">
                  <a:extLst>
                    <a:ext uri="{9D8B030D-6E8A-4147-A177-3AD203B41FA5}">
                      <a16:colId xmlns:a16="http://schemas.microsoft.com/office/drawing/2014/main" val="3503715938"/>
                    </a:ext>
                  </a:extLst>
                </a:gridCol>
                <a:gridCol w="1366426">
                  <a:extLst>
                    <a:ext uri="{9D8B030D-6E8A-4147-A177-3AD203B41FA5}">
                      <a16:colId xmlns:a16="http://schemas.microsoft.com/office/drawing/2014/main" val="3719846585"/>
                    </a:ext>
                  </a:extLst>
                </a:gridCol>
                <a:gridCol w="1370712">
                  <a:extLst>
                    <a:ext uri="{9D8B030D-6E8A-4147-A177-3AD203B41FA5}">
                      <a16:colId xmlns:a16="http://schemas.microsoft.com/office/drawing/2014/main" val="32568590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Abstraction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Baseflow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Water Level</a:t>
                      </a:r>
                      <a:endParaRPr lang="en-ZA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Water Quality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0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1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76791-5F9D-409B-A8F4-AE856F32EF9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7"/>
          <a:stretch/>
        </p:blipFill>
        <p:spPr bwMode="auto">
          <a:xfrm>
            <a:off x="1468315" y="180242"/>
            <a:ext cx="6427177" cy="6581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97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D159-2950-466C-9C1B-54FA7EF0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69" y="206418"/>
            <a:ext cx="8229600" cy="817685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FBED-B4B2-4CAA-99D0-D5B6AC855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236" y="769326"/>
            <a:ext cx="7508631" cy="5688824"/>
          </a:xfrm>
        </p:spPr>
        <p:txBody>
          <a:bodyPr/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Groundwater in all catchments under-utilised. 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use = 22 MCM/a, harvest potential = 317 MCM/a, aquifer recharge = 492 MCM/a. 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Allocable Groundwater = 263 Mm</a:t>
            </a:r>
            <a:r>
              <a:rPr lang="en-GB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/a.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Of the 51 quaternary catchments, 42 have a GW Present Status of A (stress index &lt; 0.05), 7 as B (stress index &lt; 0.2), and only 2 are classified as C (stress index &lt; 0.4).  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Cumulative baseflow = 2 899 MCM/a; of which 87% is derived as interflow from springs above the regional groundwater level.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Groundwater low flow EWR is 573.56 MCM/a. 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Groundwater-supported BHNR is 6.2 MCM/a.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Groundwater component of the Reserve = 580 MCM/a, which is only 2.9% of recharge. 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8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C386-AB73-4A67-8F7E-FA1A2E57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9" y="257053"/>
            <a:ext cx="8229600" cy="1143000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324B-8DD9-4070-B5A4-9308BBAC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214" y="938015"/>
            <a:ext cx="7332786" cy="5533123"/>
          </a:xfrm>
        </p:spPr>
        <p:txBody>
          <a:bodyPr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241 MCM/a of groundwater can still be allocated.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Groundwater quality is good: 85% of samples Class 0, 8% Class 1, 2% Class 2, and 5% Class 3 and 4 samples.</a:t>
            </a:r>
          </a:p>
          <a:p>
            <a:pPr marL="0" indent="0">
              <a:buNone/>
            </a:pPr>
            <a:endParaRPr lang="en-ZA" sz="1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PRIORITY MONITORING AREAS FOR WATER LEVEL AND ABSTRACTION 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Z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Catchment		Stress Index	Priority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	T31F			0.341			Moderate</a:t>
            </a:r>
          </a:p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	T33A			0.371			Moderate</a:t>
            </a:r>
          </a:p>
          <a:p>
            <a:pPr marL="0" indent="0">
              <a:buNone/>
            </a:pP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PRIORITY MONITORING AREAS FOR BASEFLOW REDUCTION </a:t>
            </a:r>
          </a:p>
          <a:p>
            <a:r>
              <a:rPr lang="en-Z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Catchment		Baseflow Reduction	Priority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	T35F				43.85				Moderate</a:t>
            </a:r>
          </a:p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	T35C				30.43				Moderate</a:t>
            </a:r>
          </a:p>
          <a:p>
            <a:endParaRPr lang="en-ZA" sz="2400" dirty="0"/>
          </a:p>
          <a:p>
            <a:r>
              <a:rPr lang="en-GB" sz="2400" dirty="0"/>
              <a:t> </a:t>
            </a:r>
            <a:endParaRPr lang="en-ZA" sz="24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181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B658-ED99-4389-A906-325C1609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622" y="591160"/>
            <a:ext cx="8229600" cy="727686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A13E-0E7B-42FF-88B3-C8B1F785D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162" y="1459523"/>
            <a:ext cx="7297615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GB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PRIORITY MONITORING AREAS FOR WATER QUALITY</a:t>
            </a:r>
          </a:p>
          <a:p>
            <a:pPr marL="457200" lvl="1" indent="0">
              <a:buNone/>
            </a:pPr>
            <a:endParaRPr lang="en-GB" sz="1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/>
              <a:t> 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Over large parts of the study area insufficient data exist to characterise groundwater quality. The T33-T36 tertiary catchments lack sufficient data.  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Catchments T35K and T33H have a high proportion of boreholes with elevated salinities; cause unknown. </a:t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528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134" y="2755174"/>
            <a:ext cx="685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137869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ound, outdoor, tree, grass&#10;&#10;Description generated with very high confidence">
            <a:extLst>
              <a:ext uri="{FF2B5EF4-FFF2-40B4-BE49-F238E27FC236}">
                <a16:creationId xmlns:a16="http://schemas.microsoft.com/office/drawing/2014/main" id="{FD55D247-3E33-46F1-A36C-0E0D54033C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r="16649"/>
          <a:stretch/>
        </p:blipFill>
        <p:spPr>
          <a:xfrm>
            <a:off x="4434842" y="10"/>
            <a:ext cx="4709158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7C401E42-ABC3-4F05-8E02-E6D0564F4CB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1489" y="2631125"/>
            <a:ext cx="4344279" cy="2397443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RQOs</a:t>
            </a:r>
          </a:p>
        </p:txBody>
      </p:sp>
    </p:spTree>
    <p:extLst>
      <p:ext uri="{BB962C8B-B14F-4D97-AF65-F5344CB8AC3E}">
        <p14:creationId xmlns:p14="http://schemas.microsoft.com/office/powerpoint/2010/main" val="166025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6A06-EDEA-4AC8-B656-541A33C2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62" y="309807"/>
            <a:ext cx="8229600" cy="683724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 CONTRIBUTION TO THE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0E49-1ECA-4420-A758-03E03A70B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2" y="993531"/>
            <a:ext cx="7271238" cy="5706207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GW component of the Reserve for each GRU is calculated by: 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= (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EWRgw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BHNgw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where: 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BHNgw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= basic human needs derived from groundwater 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EWRgw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= groundwater contribution to EWR 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Groundwater contributions for the EWR include: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Baseflow to rivers and springs, including high lying springs fed by interflow.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Seepage to wetlands and groundwater dependent ecosystems. 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allocable groundwater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is the difference between recharge and the groundwater component of the Reserve; and should not exceed 65% to ensure sustainability.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9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FCA8-9CA6-464C-AA62-F937F1EF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83" y="438252"/>
            <a:ext cx="8229600" cy="1143000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WATER USE AFFECT GW?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837F-8E93-4A63-8C57-3AF15415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509" y="1285288"/>
            <a:ext cx="7376747" cy="4525963"/>
          </a:xfrm>
        </p:spPr>
        <p:txBody>
          <a:bodyPr/>
          <a:lstStyle/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Abstraction: Reduction of groundwater baseflow by interception of GW or by drawdown and gradient reversal near rivers.</a:t>
            </a:r>
          </a:p>
          <a:p>
            <a:endParaRPr lang="en-Z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Alien Invasive Plants (AIPs): increased evaporation of shallow groundwater or reduce interflow from high lying areas.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046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74B8-8AD5-49BB-B6B8-1E31D148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46" y="301015"/>
            <a:ext cx="7025054" cy="692516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E905-C5C2-4EBC-9850-C2873007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745" y="993531"/>
            <a:ext cx="7309977" cy="5547948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Maintain the required groundwater contribution to the EWR </a:t>
            </a:r>
          </a:p>
          <a:p>
            <a:pPr marL="457200" indent="-457200">
              <a:buFont typeface="+mj-lt"/>
              <a:buAutoNum type="arabicParenR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Protect groundwater resources for the direct and indirect users</a:t>
            </a:r>
          </a:p>
          <a:p>
            <a:pPr marL="457200" indent="-457200">
              <a:buFont typeface="+mj-lt"/>
              <a:buAutoNum type="arabicParenR"/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 RQOs may stipulate:</a:t>
            </a:r>
          </a:p>
          <a:p>
            <a:pPr lvl="1"/>
            <a:r>
              <a:rPr lang="en-ZA" sz="2000" dirty="0"/>
              <a:t>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the volume of abstraction that would cause an undesirable reduction in baseflow or undue stress on aquifer</a:t>
            </a:r>
          </a:p>
          <a:p>
            <a:pPr lvl="1"/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specific distances from a river</a:t>
            </a:r>
          </a:p>
          <a:p>
            <a:pPr lvl="1"/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flow at  gauging stations and maximum baseflow reduction</a:t>
            </a:r>
          </a:p>
          <a:p>
            <a:pPr lvl="1"/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GW levels</a:t>
            </a:r>
          </a:p>
          <a:p>
            <a:pPr lvl="1"/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water quality conditions (linked to </a:t>
            </a:r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potable use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60251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1969-B1F4-4C7B-8CC4-033C41D1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584" y="265845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USED FOR SETTING RQOs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D50BF-8173-4492-957A-85ABE106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238" y="862509"/>
            <a:ext cx="7148146" cy="4525963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Abstraction: Harvest Potential, Allocable Groundwater</a:t>
            </a: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Baseflow: Distance of abstraction from river, low flows at gauging stations</a:t>
            </a: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Water level: trends</a:t>
            </a: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Water quality: monitoring where poor quality is an issue</a:t>
            </a: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5AB74-26EF-4C2B-AC9D-E0B2134A8787}"/>
              </a:ext>
            </a:extLst>
          </p:cNvPr>
          <p:cNvSpPr/>
          <p:nvPr/>
        </p:nvSpPr>
        <p:spPr>
          <a:xfrm>
            <a:off x="1628881" y="4603642"/>
            <a:ext cx="7293006" cy="156966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Water Quality Classes (Potability):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 I: 	95% of samples of water quality class 0 and 1 </a:t>
            </a:r>
            <a:endParaRPr lang="en-ZA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 II: 	75% of samples of water quality class 0-2 </a:t>
            </a:r>
            <a:endParaRPr lang="en-ZA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 III: 	&lt;75% of samples class 0-2</a:t>
            </a:r>
            <a:endParaRPr lang="en-ZA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7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5707-17F7-4A84-8AC1-FF3901A3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3" y="177923"/>
            <a:ext cx="7877907" cy="954136"/>
          </a:xfrm>
        </p:spPr>
        <p:txBody>
          <a:bodyPr/>
          <a:lstStyle/>
          <a:p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CLASSIFICATION BY STRESS AND RESOURCE QUALITY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AD10AA-C124-4B56-AAA4-17CFC0CF4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640140"/>
              </p:ext>
            </p:extLst>
          </p:nvPr>
        </p:nvGraphicFramePr>
        <p:xfrm>
          <a:off x="1626577" y="1143000"/>
          <a:ext cx="7411915" cy="4571999"/>
        </p:xfrm>
        <a:graphic>
          <a:graphicData uri="http://schemas.openxmlformats.org/drawingml/2006/table">
            <a:tbl>
              <a:tblPr/>
              <a:tblGrid>
                <a:gridCol w="1396405">
                  <a:extLst>
                    <a:ext uri="{9D8B030D-6E8A-4147-A177-3AD203B41FA5}">
                      <a16:colId xmlns:a16="http://schemas.microsoft.com/office/drawing/2014/main" val="78610278"/>
                    </a:ext>
                  </a:extLst>
                </a:gridCol>
                <a:gridCol w="2312517">
                  <a:extLst>
                    <a:ext uri="{9D8B030D-6E8A-4147-A177-3AD203B41FA5}">
                      <a16:colId xmlns:a16="http://schemas.microsoft.com/office/drawing/2014/main" val="3322507757"/>
                    </a:ext>
                  </a:extLst>
                </a:gridCol>
                <a:gridCol w="2472615">
                  <a:extLst>
                    <a:ext uri="{9D8B030D-6E8A-4147-A177-3AD203B41FA5}">
                      <a16:colId xmlns:a16="http://schemas.microsoft.com/office/drawing/2014/main" val="3450988226"/>
                    </a:ext>
                  </a:extLst>
                </a:gridCol>
                <a:gridCol w="1230378">
                  <a:extLst>
                    <a:ext uri="{9D8B030D-6E8A-4147-A177-3AD203B41FA5}">
                      <a16:colId xmlns:a16="http://schemas.microsoft.com/office/drawing/2014/main" val="230643073"/>
                    </a:ext>
                  </a:extLst>
                </a:gridCol>
              </a:tblGrid>
              <a:tr h="2700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GW present status 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Guide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Stress index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8677"/>
                  </a:ext>
                </a:extLst>
              </a:tr>
              <a:tr h="4528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Unmodified, pristine conditions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limited use (GW use is less than 5% of recharge)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≤ 0.05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89476"/>
                  </a:ext>
                </a:extLst>
              </a:tr>
              <a:tr h="67926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 volume GW usage, largely natural conditions, no negative impacts apparent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Stock watering, farm domestic water supply, rural water supply (use ranges between 5% and 20% of recharge)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 – 0.2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222854"/>
                  </a:ext>
                </a:extLst>
              </a:tr>
              <a:tr h="9056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Moderate volumes of GW usage, little or no negative impacts apparent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Small-scale irrigation, rural water supply, water supply for villages and small towns (use ranges between 20% and 40% of recharge)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 – 0.4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520383"/>
                  </a:ext>
                </a:extLst>
              </a:tr>
              <a:tr h="9056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 volumes of GW usage, but with little apparent negative impact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Water supply for large rural communities, medium to large towns, large-scale irrigation (use ranges between 40% and 65% of recharge)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 – 0.65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164713"/>
                  </a:ext>
                </a:extLst>
              </a:tr>
              <a:tr h="67926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Stressed system due to over-abstraction of GW or inappropriate land-use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 volume of major groundwater users (use range between 65% and 95% of recharge)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0.65 – 0.95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30226"/>
                  </a:ext>
                </a:extLst>
              </a:tr>
              <a:tr h="67926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Critical over-abstraction of GW or highly sensitive hydrological environment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Very high volume of major groundwater users (GW use is in excess of 95% of recharge)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101" marR="61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&gt; 0.95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5841" marR="15841" marT="15841" marB="158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37549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B8697E1-4981-41D9-BF99-294A92E6A1C2}"/>
              </a:ext>
            </a:extLst>
          </p:cNvPr>
          <p:cNvSpPr/>
          <p:nvPr/>
        </p:nvSpPr>
        <p:spPr>
          <a:xfrm>
            <a:off x="1936629" y="5725940"/>
            <a:ext cx="720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Note that the GW present status categories are NOT directly linked to Ecological Categories used for rivers and estuaries.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258AB-A4B6-4D3A-AB45-C58ABF12774E}"/>
              </a:ext>
            </a:extLst>
          </p:cNvPr>
          <p:cNvSpPr txBox="1"/>
          <p:nvPr/>
        </p:nvSpPr>
        <p:spPr>
          <a:xfrm>
            <a:off x="114298" y="3452841"/>
            <a:ext cx="1696917" cy="2031325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usage of 65% (D) = lowest limit of sustainability for GW use + protection.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4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B5EE-F1AB-460E-AC71-08D2A9CD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142753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</a:rPr>
              <a:t>STRESS INDEX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33BDFB-0B8D-48AB-811D-FD354976B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14253"/>
            <a:ext cx="8502935" cy="6012911"/>
          </a:xfrm>
        </p:spPr>
      </p:pic>
    </p:spTree>
    <p:extLst>
      <p:ext uri="{BB962C8B-B14F-4D97-AF65-F5344CB8AC3E}">
        <p14:creationId xmlns:p14="http://schemas.microsoft.com/office/powerpoint/2010/main" val="287625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07E1-BFAA-42D2-BA59-E740DFB6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9" y="265846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USE IN T3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DC448A-BB27-4EDF-9AB9-CF4CB0A0F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589" y="916112"/>
            <a:ext cx="7479662" cy="4499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E4D9D5-ED67-4454-9849-05A1643574B1}"/>
              </a:ext>
            </a:extLst>
          </p:cNvPr>
          <p:cNvSpPr/>
          <p:nvPr/>
        </p:nvSpPr>
        <p:spPr>
          <a:xfrm>
            <a:off x="2039815" y="5570897"/>
            <a:ext cx="6664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fraction of boreholes that are potable (</a:t>
            </a:r>
            <a:r>
              <a:rPr lang="en-GB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potability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index) exceeds 85%, except in T35K + T33H.</a:t>
            </a:r>
            <a:endParaRPr lang="en-ZA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D88A19-4FCC-4DB3-BF05-7A9DF1A70496}"/>
              </a:ext>
            </a:extLst>
          </p:cNvPr>
          <p:cNvSpPr txBox="1"/>
          <p:nvPr/>
        </p:nvSpPr>
        <p:spPr>
          <a:xfrm>
            <a:off x="1740876" y="1573823"/>
            <a:ext cx="264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WARMS = 12.72 Mm</a:t>
            </a:r>
            <a:r>
              <a:rPr lang="en-ZA" b="1" baseline="30000" dirty="0"/>
              <a:t>3</a:t>
            </a:r>
            <a:r>
              <a:rPr lang="en-ZA" b="1" dirty="0"/>
              <a:t>/a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7C606-1A5F-433F-A123-425284A792C9}"/>
              </a:ext>
            </a:extLst>
          </p:cNvPr>
          <p:cNvSpPr txBox="1"/>
          <p:nvPr/>
        </p:nvSpPr>
        <p:spPr>
          <a:xfrm>
            <a:off x="6594231" y="1178169"/>
            <a:ext cx="222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Aquifer Recharge = 491.711 Mm3/a)</a:t>
            </a:r>
          </a:p>
        </p:txBody>
      </p:sp>
    </p:spTree>
    <p:extLst>
      <p:ext uri="{BB962C8B-B14F-4D97-AF65-F5344CB8AC3E}">
        <p14:creationId xmlns:p14="http://schemas.microsoft.com/office/powerpoint/2010/main" val="36064684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3343</TotalTime>
  <Words>898</Words>
  <Application>Microsoft Office PowerPoint</Application>
  <PresentationFormat>On-screen Show (4:3)</PresentationFormat>
  <Paragraphs>155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Gill Sans</vt:lpstr>
      <vt:lpstr>Gill Sans Light</vt:lpstr>
      <vt:lpstr>Gill Sans MT</vt:lpstr>
      <vt:lpstr>Times New Roman</vt:lpstr>
      <vt:lpstr>1_Office Theme</vt:lpstr>
      <vt:lpstr>PowerPoint Presentation</vt:lpstr>
      <vt:lpstr>GROUNDWATER RQOs</vt:lpstr>
      <vt:lpstr>GW CONTRIBUTION TO THE RESERVE</vt:lpstr>
      <vt:lpstr>HOW DOES WATER USE AFFECT GW?</vt:lpstr>
      <vt:lpstr>AIMS</vt:lpstr>
      <vt:lpstr>CRITERIA USED FOR SETTING RQOs</vt:lpstr>
      <vt:lpstr>GROUNDWATER CLASSIFICATION BY STRESS AND RESOURCE QUALITY</vt:lpstr>
      <vt:lpstr>STRESS INDEX</vt:lpstr>
      <vt:lpstr>GROUNDWATER USE IN T3</vt:lpstr>
      <vt:lpstr>EXAMPLE OF RQOs - ABSTRACTION</vt:lpstr>
      <vt:lpstr>BASEFLOW REDUCTION</vt:lpstr>
      <vt:lpstr>EXAMPLE OF RQOs- BASEFLOW</vt:lpstr>
      <vt:lpstr>PowerPoint Presentation</vt:lpstr>
      <vt:lpstr>CONCLUSIONS (1)</vt:lpstr>
      <vt:lpstr>CONCLUSIONS (2)</vt:lpstr>
      <vt:lpstr>CONCLUSIONS (3)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 Louw</dc:creator>
  <cp:lastModifiedBy>Patsy Scherman</cp:lastModifiedBy>
  <cp:revision>246</cp:revision>
  <cp:lastPrinted>2016-02-10T14:31:42Z</cp:lastPrinted>
  <dcterms:created xsi:type="dcterms:W3CDTF">2016-02-10T11:30:09Z</dcterms:created>
  <dcterms:modified xsi:type="dcterms:W3CDTF">2018-04-30T14:02:28Z</dcterms:modified>
</cp:coreProperties>
</file>